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4996F88-B100-4990-86A8-FD52A4FCC3FF}" type="datetimeFigureOut">
              <a:rPr lang="ru-RU" smtClean="0"/>
              <a:t>03.03.2021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D1B238-113D-43E0-A0E4-0F2224F2325A}" type="slidenum">
              <a:rPr lang="ru-RU" smtClean="0"/>
              <a:t>‹#›</a:t>
            </a:fld>
            <a:endParaRPr lang="ru-RU"/>
          </a:p>
        </p:txBody>
      </p:sp>
    </p:spTree>
    <p:extLst>
      <p:ext uri="{BB962C8B-B14F-4D97-AF65-F5344CB8AC3E}">
        <p14:creationId xmlns:p14="http://schemas.microsoft.com/office/powerpoint/2010/main" val="3604402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4996F88-B100-4990-86A8-FD52A4FCC3FF}" type="datetimeFigureOut">
              <a:rPr lang="ru-RU" smtClean="0"/>
              <a:t>03.03.2021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D1B238-113D-43E0-A0E4-0F2224F2325A}" type="slidenum">
              <a:rPr lang="ru-RU" smtClean="0"/>
              <a:t>‹#›</a:t>
            </a:fld>
            <a:endParaRPr lang="ru-RU"/>
          </a:p>
        </p:txBody>
      </p:sp>
    </p:spTree>
    <p:extLst>
      <p:ext uri="{BB962C8B-B14F-4D97-AF65-F5344CB8AC3E}">
        <p14:creationId xmlns:p14="http://schemas.microsoft.com/office/powerpoint/2010/main" val="345834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4996F88-B100-4990-86A8-FD52A4FCC3FF}" type="datetimeFigureOut">
              <a:rPr lang="ru-RU" smtClean="0"/>
              <a:t>03.03.2021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D1B238-113D-43E0-A0E4-0F2224F2325A}" type="slidenum">
              <a:rPr lang="ru-RU" smtClean="0"/>
              <a:t>‹#›</a:t>
            </a:fld>
            <a:endParaRPr lang="ru-RU"/>
          </a:p>
        </p:txBody>
      </p:sp>
    </p:spTree>
    <p:extLst>
      <p:ext uri="{BB962C8B-B14F-4D97-AF65-F5344CB8AC3E}">
        <p14:creationId xmlns:p14="http://schemas.microsoft.com/office/powerpoint/2010/main" val="4291399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4996F88-B100-4990-86A8-FD52A4FCC3FF}" type="datetimeFigureOut">
              <a:rPr lang="ru-RU" smtClean="0"/>
              <a:t>03.03.2021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3D1B238-113D-43E0-A0E4-0F2224F2325A}" type="slidenum">
              <a:rPr lang="ru-RU" smtClean="0"/>
              <a:t>‹#›</a:t>
            </a:fld>
            <a:endParaRPr lang="ru-RU"/>
          </a:p>
        </p:txBody>
      </p:sp>
    </p:spTree>
    <p:extLst>
      <p:ext uri="{BB962C8B-B14F-4D97-AF65-F5344CB8AC3E}">
        <p14:creationId xmlns:p14="http://schemas.microsoft.com/office/powerpoint/2010/main" val="1968091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4996F88-B100-4990-86A8-FD52A4FCC3FF}" type="datetimeFigureOut">
              <a:rPr lang="ru-RU" smtClean="0"/>
              <a:t>03.03.2021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3D1B238-113D-43E0-A0E4-0F2224F2325A}" type="slidenum">
              <a:rPr lang="ru-RU" smtClean="0"/>
              <a:t>‹#›</a:t>
            </a:fld>
            <a:endParaRPr lang="ru-RU"/>
          </a:p>
        </p:txBody>
      </p:sp>
    </p:spTree>
    <p:extLst>
      <p:ext uri="{BB962C8B-B14F-4D97-AF65-F5344CB8AC3E}">
        <p14:creationId xmlns:p14="http://schemas.microsoft.com/office/powerpoint/2010/main" val="251510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4996F88-B100-4990-86A8-FD52A4FCC3FF}" type="datetimeFigureOut">
              <a:rPr lang="ru-RU" smtClean="0"/>
              <a:t>03.03.2021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3D1B238-113D-43E0-A0E4-0F2224F2325A}" type="slidenum">
              <a:rPr lang="ru-RU" smtClean="0"/>
              <a:t>‹#›</a:t>
            </a:fld>
            <a:endParaRPr lang="ru-RU"/>
          </a:p>
        </p:txBody>
      </p:sp>
    </p:spTree>
    <p:extLst>
      <p:ext uri="{BB962C8B-B14F-4D97-AF65-F5344CB8AC3E}">
        <p14:creationId xmlns:p14="http://schemas.microsoft.com/office/powerpoint/2010/main" val="1864807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4996F88-B100-4990-86A8-FD52A4FCC3FF}" type="datetimeFigureOut">
              <a:rPr lang="ru-RU" smtClean="0"/>
              <a:t>03.03.2021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3D1B238-113D-43E0-A0E4-0F2224F2325A}" type="slidenum">
              <a:rPr lang="ru-RU" smtClean="0"/>
              <a:t>‹#›</a:t>
            </a:fld>
            <a:endParaRPr lang="ru-RU"/>
          </a:p>
        </p:txBody>
      </p:sp>
    </p:spTree>
    <p:extLst>
      <p:ext uri="{BB962C8B-B14F-4D97-AF65-F5344CB8AC3E}">
        <p14:creationId xmlns:p14="http://schemas.microsoft.com/office/powerpoint/2010/main" val="2302056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4996F88-B100-4990-86A8-FD52A4FCC3FF}" type="datetimeFigureOut">
              <a:rPr lang="ru-RU" smtClean="0"/>
              <a:t>03.03.2021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3D1B238-113D-43E0-A0E4-0F2224F2325A}" type="slidenum">
              <a:rPr lang="ru-RU" smtClean="0"/>
              <a:t>‹#›</a:t>
            </a:fld>
            <a:endParaRPr lang="ru-RU"/>
          </a:p>
        </p:txBody>
      </p:sp>
    </p:spTree>
    <p:extLst>
      <p:ext uri="{BB962C8B-B14F-4D97-AF65-F5344CB8AC3E}">
        <p14:creationId xmlns:p14="http://schemas.microsoft.com/office/powerpoint/2010/main" val="2828301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4996F88-B100-4990-86A8-FD52A4FCC3FF}" type="datetimeFigureOut">
              <a:rPr lang="ru-RU" smtClean="0"/>
              <a:t>03.03.2021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3D1B238-113D-43E0-A0E4-0F2224F2325A}" type="slidenum">
              <a:rPr lang="ru-RU" smtClean="0"/>
              <a:t>‹#›</a:t>
            </a:fld>
            <a:endParaRPr lang="ru-RU"/>
          </a:p>
        </p:txBody>
      </p:sp>
    </p:spTree>
    <p:extLst>
      <p:ext uri="{BB962C8B-B14F-4D97-AF65-F5344CB8AC3E}">
        <p14:creationId xmlns:p14="http://schemas.microsoft.com/office/powerpoint/2010/main" val="2132777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4996F88-B100-4990-86A8-FD52A4FCC3FF}" type="datetimeFigureOut">
              <a:rPr lang="ru-RU" smtClean="0"/>
              <a:t>03.03.2021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D1B238-113D-43E0-A0E4-0F2224F2325A}" type="slidenum">
              <a:rPr lang="ru-RU" smtClean="0"/>
              <a:t>‹#›</a:t>
            </a:fld>
            <a:endParaRPr lang="ru-RU"/>
          </a:p>
        </p:txBody>
      </p:sp>
    </p:spTree>
    <p:extLst>
      <p:ext uri="{BB962C8B-B14F-4D97-AF65-F5344CB8AC3E}">
        <p14:creationId xmlns:p14="http://schemas.microsoft.com/office/powerpoint/2010/main" val="1355237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4996F88-B100-4990-86A8-FD52A4FCC3FF}" type="datetimeFigureOut">
              <a:rPr lang="ru-RU" smtClean="0"/>
              <a:t>03.03.2021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D1B238-113D-43E0-A0E4-0F2224F2325A}" type="slidenum">
              <a:rPr lang="ru-RU" smtClean="0"/>
              <a:t>‹#›</a:t>
            </a:fld>
            <a:endParaRPr lang="ru-RU"/>
          </a:p>
        </p:txBody>
      </p:sp>
    </p:spTree>
    <p:extLst>
      <p:ext uri="{BB962C8B-B14F-4D97-AF65-F5344CB8AC3E}">
        <p14:creationId xmlns:p14="http://schemas.microsoft.com/office/powerpoint/2010/main" val="1633392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996F88-B100-4990-86A8-FD52A4FCC3FF}" type="datetimeFigureOut">
              <a:rPr lang="ru-RU" smtClean="0"/>
              <a:t>03.03.2021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D1B238-113D-43E0-A0E4-0F2224F2325A}" type="slidenum">
              <a:rPr lang="ru-RU" smtClean="0"/>
              <a:t>‹#›</a:t>
            </a:fld>
            <a:endParaRPr lang="ru-RU"/>
          </a:p>
        </p:txBody>
      </p:sp>
    </p:spTree>
    <p:extLst>
      <p:ext uri="{BB962C8B-B14F-4D97-AF65-F5344CB8AC3E}">
        <p14:creationId xmlns:p14="http://schemas.microsoft.com/office/powerpoint/2010/main" val="2615964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04682" y="1969527"/>
            <a:ext cx="9144000" cy="2387600"/>
          </a:xfrm>
        </p:spPr>
        <p:txBody>
          <a:bodyPr/>
          <a:lstStyle/>
          <a:p>
            <a:r>
              <a:rPr lang="ru-RU" b="1" smtClean="0">
                <a:latin typeface="Bookman Old Style" panose="02050604050505020204" pitchFamily="18" charset="0"/>
              </a:rPr>
              <a:t>Жердің сандық және сапалық есебі</a:t>
            </a:r>
            <a:endParaRPr lang="ru-RU" b="1">
              <a:latin typeface="Bookman Old Style" panose="02050604050505020204" pitchFamily="18" charset="0"/>
            </a:endParaRPr>
          </a:p>
        </p:txBody>
      </p:sp>
    </p:spTree>
    <p:extLst>
      <p:ext uri="{BB962C8B-B14F-4D97-AF65-F5344CB8AC3E}">
        <p14:creationId xmlns:p14="http://schemas.microsoft.com/office/powerpoint/2010/main" val="2183071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0988" y="658906"/>
            <a:ext cx="10824883" cy="5768787"/>
          </a:xfrm>
        </p:spPr>
        <p:txBody>
          <a:bodyPr>
            <a:noAutofit/>
          </a:bodyPr>
          <a:lstStyle/>
          <a:p>
            <a:pPr algn="just"/>
            <a:r>
              <a:rPr lang="ru-RU" sz="2400" smtClean="0">
                <a:latin typeface="Bookman Old Style" panose="02050604050505020204" pitchFamily="18" charset="0"/>
              </a:rPr>
              <a:t>Қажетті жер-кадастрлық ақпаратты жерді зерттеудің әр түрлі материалдары қамтамасыз етеді, олардың міндеті жер алқаптарының нақты жағдайын анықтау және болашақта оларды неғұрлым қарқынды пайдалану мүмкіндігін анықтау болып табылады.</a:t>
            </a:r>
            <a:br>
              <a:rPr lang="ru-RU" sz="2400" smtClean="0">
                <a:latin typeface="Bookman Old Style" panose="02050604050505020204" pitchFamily="18" charset="0"/>
              </a:rPr>
            </a:br>
            <a:r>
              <a:rPr lang="ru-RU" sz="2400" smtClean="0">
                <a:latin typeface="Bookman Old Style" panose="02050604050505020204" pitchFamily="18" charset="0"/>
              </a:rPr>
              <a:t>Тексерулер екі түрге бөлінеді: </a:t>
            </a:r>
            <a:r>
              <a:rPr lang="ru-RU" sz="2400" b="1" i="1" smtClean="0">
                <a:latin typeface="Bookman Old Style" panose="02050604050505020204" pitchFamily="18" charset="0"/>
              </a:rPr>
              <a:t>агрошаруашылық</a:t>
            </a:r>
            <a:r>
              <a:rPr lang="ru-RU" sz="2400" smtClean="0">
                <a:latin typeface="Bookman Old Style" panose="02050604050505020204" pitchFamily="18" charset="0"/>
              </a:rPr>
              <a:t> және </a:t>
            </a:r>
            <a:r>
              <a:rPr lang="ru-RU" sz="2400" b="1" i="1" smtClean="0">
                <a:latin typeface="Bookman Old Style" panose="02050604050505020204" pitchFamily="18" charset="0"/>
              </a:rPr>
              <a:t>арнайы</a:t>
            </a:r>
            <a:r>
              <a:rPr lang="ru-RU" sz="2400" smtClean="0">
                <a:latin typeface="Bookman Old Style" panose="02050604050505020204" pitchFamily="18" charset="0"/>
              </a:rPr>
              <a:t>. </a:t>
            </a:r>
            <a:br>
              <a:rPr lang="ru-RU" sz="2400" smtClean="0">
                <a:latin typeface="Bookman Old Style" panose="02050604050505020204" pitchFamily="18" charset="0"/>
              </a:rPr>
            </a:br>
            <a:r>
              <a:rPr lang="ru-RU" sz="2400" b="1" i="1" smtClean="0">
                <a:latin typeface="Bookman Old Style" panose="02050604050505020204" pitchFamily="18" charset="0"/>
              </a:rPr>
              <a:t>Агрошаруашылық зерттеулер </a:t>
            </a:r>
            <a:r>
              <a:rPr lang="ru-RU" sz="2400" smtClean="0">
                <a:latin typeface="Bookman Old Style" panose="02050604050505020204" pitchFamily="18" charset="0"/>
              </a:rPr>
              <a:t>сыртқы белгілері және шаруашылық пайдалану деректері бойынша жердің сапалық жай-күйі туралы қажетті мәліметтер алуды қамтамасыз етеді. Жерді пайдалануды тексеру кезінде әрбір жер учаскесіне топырақтың түрі, механикалық құрамы, қарашірік қабатының тереңдігі, қышқылдық дәрежесі, тастармен ластануы, ылғалдығы, жер асты суларының деңгейі, эрозияға ұшырау, беткейлердің көлбеуі, машина-трактормен өңдеуге жарамдылығы және топырақ құнарлылығының дәрежесін және жерді неғұрлым ұтымды пайдалану мүмкіндігін айқындайтын басқа да көрсеткіштер бойынша сипаттама беріледі.</a:t>
            </a:r>
            <a:endParaRPr lang="ru-RU" sz="2400">
              <a:latin typeface="Bookman Old Style" panose="02050604050505020204" pitchFamily="18" charset="0"/>
            </a:endParaRPr>
          </a:p>
        </p:txBody>
      </p:sp>
    </p:spTree>
    <p:extLst>
      <p:ext uri="{BB962C8B-B14F-4D97-AF65-F5344CB8AC3E}">
        <p14:creationId xmlns:p14="http://schemas.microsoft.com/office/powerpoint/2010/main" val="3724114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0988" y="658906"/>
            <a:ext cx="10824883" cy="5768787"/>
          </a:xfrm>
        </p:spPr>
        <p:txBody>
          <a:bodyPr>
            <a:noAutofit/>
          </a:bodyPr>
          <a:lstStyle/>
          <a:p>
            <a:pPr algn="just"/>
            <a:r>
              <a:rPr lang="ru-RU" sz="2400" smtClean="0">
                <a:latin typeface="Bookman Old Style" panose="02050604050505020204" pitchFamily="18" charset="0"/>
              </a:rPr>
              <a:t>Алайда, агрошаруашылық зерттеулер жерді пайдаланудың толық сипаттамасын бермейді, сондықтан агрошаруашылықтан басқа, </a:t>
            </a:r>
            <a:r>
              <a:rPr lang="ru-RU" sz="2400" i="1" smtClean="0">
                <a:latin typeface="Bookman Old Style" panose="02050604050505020204" pitchFamily="18" charset="0"/>
              </a:rPr>
              <a:t>топырақтық, агрохимиялық, мелиоративтік </a:t>
            </a:r>
            <a:r>
              <a:rPr lang="ru-RU" sz="2400" smtClean="0">
                <a:latin typeface="Bookman Old Style" panose="02050604050505020204" pitchFamily="18" charset="0"/>
              </a:rPr>
              <a:t>және </a:t>
            </a:r>
            <a:r>
              <a:rPr lang="ru-RU" sz="2400" i="1" smtClean="0">
                <a:latin typeface="Bookman Old Style" panose="02050604050505020204" pitchFamily="18" charset="0"/>
              </a:rPr>
              <a:t>геоботаникалық</a:t>
            </a:r>
            <a:r>
              <a:rPr lang="ru-RU" sz="2400" smtClean="0">
                <a:latin typeface="Bookman Old Style" panose="02050604050505020204" pitchFamily="18" charset="0"/>
              </a:rPr>
              <a:t> жерлерді </a:t>
            </a:r>
            <a:r>
              <a:rPr lang="ru-RU" sz="2400" b="1" i="1" smtClean="0">
                <a:latin typeface="Bookman Old Style" panose="02050604050505020204" pitchFamily="18" charset="0"/>
              </a:rPr>
              <a:t>арнайы зерттеу </a:t>
            </a:r>
            <a:r>
              <a:rPr lang="ru-RU" sz="2400" smtClean="0">
                <a:latin typeface="Bookman Old Style" panose="02050604050505020204" pitchFamily="18" charset="0"/>
              </a:rPr>
              <a:t>жүргізіледі. </a:t>
            </a:r>
            <a:r>
              <a:rPr lang="ru-RU" sz="2400" i="1" smtClean="0">
                <a:latin typeface="Bookman Old Style" panose="02050604050505020204" pitchFamily="18" charset="0"/>
              </a:rPr>
              <a:t>Топырақтық зерттеу </a:t>
            </a:r>
            <a:r>
              <a:rPr lang="ru-RU" sz="2400" smtClean="0">
                <a:latin typeface="Bookman Old Style" panose="02050604050505020204" pitchFamily="18" charset="0"/>
              </a:rPr>
              <a:t>топырақтың негізгі табиғи қасиеттері бойынша содан кейін оларды бағалау кезінде пайдаланылатын сандық көрсеткіштерді алу мақсатында жүргізіледі. Топырақты зерттеу көрсеткіштері далалық және зертханалық талдаулар нәтижесінде алынады. </a:t>
            </a:r>
            <a:r>
              <a:rPr lang="ru-RU" sz="2400" i="1" smtClean="0">
                <a:latin typeface="Bookman Old Style" panose="02050604050505020204" pitchFamily="18" charset="0"/>
              </a:rPr>
              <a:t>Агрохимиялық зерттеулер</a:t>
            </a:r>
            <a:r>
              <a:rPr lang="ru-RU" sz="2400" smtClean="0">
                <a:latin typeface="Bookman Old Style" panose="02050604050505020204" pitchFamily="18" charset="0"/>
              </a:rPr>
              <a:t> топырақтың қоректік заттармен қамтамасыз етілуіне сипаттама береді. Жер асты суларының тереңдігі және олардың ылғалдану дәрежесі бойынша жерді сипаттау үшін </a:t>
            </a:r>
            <a:r>
              <a:rPr lang="ru-RU" sz="2400" i="1" smtClean="0">
                <a:latin typeface="Bookman Old Style" panose="02050604050505020204" pitchFamily="18" charset="0"/>
              </a:rPr>
              <a:t>мелиорациялық зерттеулер </a:t>
            </a:r>
            <a:r>
              <a:rPr lang="ru-RU" sz="2400" smtClean="0">
                <a:latin typeface="Bookman Old Style" panose="02050604050505020204" pitchFamily="18" charset="0"/>
              </a:rPr>
              <a:t>жүргізіледі. </a:t>
            </a:r>
            <a:r>
              <a:rPr lang="ru-RU" sz="2400" i="1" smtClean="0">
                <a:latin typeface="Bookman Old Style" panose="02050604050505020204" pitchFamily="18" charset="0"/>
              </a:rPr>
              <a:t>Геоботаникалық зерттеулер </a:t>
            </a:r>
            <a:r>
              <a:rPr lang="ru-RU" sz="2400" smtClean="0">
                <a:latin typeface="Bookman Old Style" panose="02050604050505020204" pitchFamily="18" charset="0"/>
              </a:rPr>
              <a:t>табиғи жем-шөп алқаптарының құрамы мен сапасы бойынша сипаттамасын қамтамасыз етеді. Бұл ретте жем-шөп алқаптарының типтерін жіктеу жүргізіледі, жем-шөп сипаттамасы беріледі және т. б.</a:t>
            </a:r>
            <a:endParaRPr lang="ru-RU" sz="2400">
              <a:latin typeface="Bookman Old Style" panose="02050604050505020204" pitchFamily="18" charset="0"/>
            </a:endParaRPr>
          </a:p>
        </p:txBody>
      </p:sp>
    </p:spTree>
    <p:extLst>
      <p:ext uri="{BB962C8B-B14F-4D97-AF65-F5344CB8AC3E}">
        <p14:creationId xmlns:p14="http://schemas.microsoft.com/office/powerpoint/2010/main" val="696704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8223" y="1075765"/>
            <a:ext cx="10448365" cy="4652682"/>
          </a:xfrm>
        </p:spPr>
        <p:txBody>
          <a:bodyPr>
            <a:noAutofit/>
          </a:bodyPr>
          <a:lstStyle/>
          <a:p>
            <a:pPr algn="just"/>
            <a:r>
              <a:rPr lang="ru-RU" sz="2400" smtClean="0">
                <a:latin typeface="Bookman Old Style" panose="02050604050505020204" pitchFamily="18" charset="0"/>
              </a:rPr>
              <a:t>Жер көлемін есепке алу кезінде жер қорының жалпы алаңын, жер санаттарын, әкімшілік бірліктердің аумақтарын, жер пайдалану мен жер иеліктерін анықтап қана қоймай, мелиорацияланатын жерлердің алаңдары, алқаптардың түрлері мен кіші түрлері туралы мәліметтер алады. Жерді есепке алу электрондық-графикалық тәсілмен және жердің қолданыстағы сыныптамасына сәйкес анықталған қатерсіз жоспарлы-картографиялық материалдардағы және ағымдағы деректердегі жер алқаптарының нақты мөлшері мен жай-күйі бойынша жүргізілетіні маңызды болып табылады.</a:t>
            </a:r>
            <a:br>
              <a:rPr lang="ru-RU" sz="2400" smtClean="0">
                <a:latin typeface="Bookman Old Style" panose="02050604050505020204" pitchFamily="18" charset="0"/>
              </a:rPr>
            </a:br>
            <a:r>
              <a:rPr lang="ru-RU" sz="2400" smtClean="0">
                <a:latin typeface="Bookman Old Style" panose="02050604050505020204" pitchFamily="18" charset="0"/>
              </a:rPr>
              <a:t>Жер қорының барлық жерлері жер түрлеріне (ауылшаруашылық және ауылшаруашылық емес жерлер), жер түрлері мен кіші түрлеріне бөлінеді.</a:t>
            </a:r>
            <a:endParaRPr lang="ru-RU" sz="2400">
              <a:latin typeface="Bookman Old Style" panose="02050604050505020204" pitchFamily="18" charset="0"/>
            </a:endParaRPr>
          </a:p>
        </p:txBody>
      </p:sp>
    </p:spTree>
    <p:extLst>
      <p:ext uri="{BB962C8B-B14F-4D97-AF65-F5344CB8AC3E}">
        <p14:creationId xmlns:p14="http://schemas.microsoft.com/office/powerpoint/2010/main" val="3486127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8223" y="1075765"/>
            <a:ext cx="10448365" cy="4652682"/>
          </a:xfrm>
        </p:spPr>
        <p:txBody>
          <a:bodyPr>
            <a:noAutofit/>
          </a:bodyPr>
          <a:lstStyle/>
          <a:p>
            <a:pPr algn="just"/>
            <a:r>
              <a:rPr lang="ru-RU" sz="2600" b="1" i="1" smtClean="0">
                <a:latin typeface="Bookman Old Style" panose="02050604050505020204" pitchFamily="18" charset="0"/>
              </a:rPr>
              <a:t>Егістік</a:t>
            </a:r>
            <a:r>
              <a:rPr lang="ru-RU" sz="2600" smtClean="0">
                <a:latin typeface="Bookman Old Style" panose="02050604050505020204" pitchFamily="18" charset="0"/>
              </a:rPr>
              <a:t> жерлерге мелиорацияланған егістік және мелиорацияланбаған егістік сияқты түрлері кіреді. Әрбір түр мынадай кіші түрлерді қамтиды: таза егістік, тасты егістік жер; тұзды және сортаң егістік; су, жел және ирригациялық эрозияға ұшыраған егістік жер; бұталармен толып кеткен егістік жер; суланған және батпақты егістік және т.б., </a:t>
            </a:r>
            <a:r>
              <a:rPr lang="ru-RU" sz="2600" b="1" i="1" smtClean="0">
                <a:latin typeface="Bookman Old Style" panose="02050604050505020204" pitchFamily="18" charset="0"/>
              </a:rPr>
              <a:t>Көпжылдық екпелер </a:t>
            </a:r>
            <a:r>
              <a:rPr lang="ru-RU" sz="2600" smtClean="0">
                <a:latin typeface="Bookman Old Style" panose="02050604050505020204" pitchFamily="18" charset="0"/>
              </a:rPr>
              <a:t>суарылмайтын көпжылдық екпелер және суармалы көпжылдық екпелер сияқты түрлерді қамтиды. Кіші түрлері: бақтар, жүзімдіктер, жидектер, жеміс питомниктері, плантациялар (дәрілік, гүлді, сәндік, арнайы техникалық дақылдар және т.б.).</a:t>
            </a:r>
            <a:endParaRPr lang="ru-RU" sz="2600">
              <a:latin typeface="Bookman Old Style" panose="02050604050505020204" pitchFamily="18" charset="0"/>
            </a:endParaRPr>
          </a:p>
        </p:txBody>
      </p:sp>
    </p:spTree>
    <p:extLst>
      <p:ext uri="{BB962C8B-B14F-4D97-AF65-F5344CB8AC3E}">
        <p14:creationId xmlns:p14="http://schemas.microsoft.com/office/powerpoint/2010/main" val="2890454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8223" y="833718"/>
            <a:ext cx="10448365" cy="4908176"/>
          </a:xfrm>
        </p:spPr>
        <p:txBody>
          <a:bodyPr>
            <a:noAutofit/>
          </a:bodyPr>
          <a:lstStyle/>
          <a:p>
            <a:pPr algn="just"/>
            <a:r>
              <a:rPr lang="ru-RU" sz="2600" b="1" i="1" smtClean="0">
                <a:latin typeface="Bookman Old Style" panose="02050604050505020204" pitchFamily="18" charset="0"/>
              </a:rPr>
              <a:t>Шабындықтардың</a:t>
            </a:r>
            <a:r>
              <a:rPr lang="ru-RU" sz="2600" smtClean="0">
                <a:latin typeface="Bookman Old Style" panose="02050604050505020204" pitchFamily="18" charset="0"/>
              </a:rPr>
              <a:t> түрлері: су басқан, құрғақ, батпақты. Шабындықтардың кіші түрлеріне таза, мәдени, түбегейлі жақсартылған, бұталы, зиянды, жеуге болмайтын және улы өсімдіктер өсетін шабындықтар жатады. </a:t>
            </a:r>
            <a:br>
              <a:rPr lang="ru-RU" sz="2600" smtClean="0">
                <a:latin typeface="Bookman Old Style" panose="02050604050505020204" pitchFamily="18" charset="0"/>
              </a:rPr>
            </a:br>
            <a:r>
              <a:rPr lang="ru-RU" sz="2600" b="1" i="1" smtClean="0">
                <a:latin typeface="Bookman Old Style" panose="02050604050505020204" pitchFamily="18" charset="0"/>
              </a:rPr>
              <a:t>Жайылымдар</a:t>
            </a:r>
            <a:r>
              <a:rPr lang="ru-RU" sz="2600" smtClean="0">
                <a:latin typeface="Bookman Old Style" panose="02050604050505020204" pitchFamily="18" charset="0"/>
              </a:rPr>
              <a:t> су басқан, құрғақ және батпақты болып бөлінеді. Жайылымдардың кіші түрлері - мәдени жайылымдар, түбегейлі және жер үсті жақсартылған жайылымдар, таза, бұталы, зиянды және улы шөптермен ластанған. Әсіресе таулы жайылымдар, суландырылған, қысқы жайылымдар ескеріледі. </a:t>
            </a:r>
            <a:br>
              <a:rPr lang="ru-RU" sz="2600" smtClean="0">
                <a:latin typeface="Bookman Old Style" panose="02050604050505020204" pitchFamily="18" charset="0"/>
              </a:rPr>
            </a:br>
            <a:r>
              <a:rPr lang="ru-RU" sz="2600" b="1" i="1" smtClean="0">
                <a:latin typeface="Bookman Old Style" panose="02050604050505020204" pitchFamily="18" charset="0"/>
              </a:rPr>
              <a:t>Тыңайған жерлер </a:t>
            </a:r>
            <a:r>
              <a:rPr lang="ru-RU" sz="2600" smtClean="0">
                <a:latin typeface="Bookman Old Style" panose="02050604050505020204" pitchFamily="18" charset="0"/>
              </a:rPr>
              <a:t>егістік жер сияқты түрлерге бөлінеді. </a:t>
            </a:r>
            <a:endParaRPr lang="ru-RU" sz="2600">
              <a:latin typeface="Bookman Old Style" panose="02050604050505020204" pitchFamily="18" charset="0"/>
            </a:endParaRPr>
          </a:p>
        </p:txBody>
      </p:sp>
    </p:spTree>
    <p:extLst>
      <p:ext uri="{BB962C8B-B14F-4D97-AF65-F5344CB8AC3E}">
        <p14:creationId xmlns:p14="http://schemas.microsoft.com/office/powerpoint/2010/main" val="3952824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799" y="1425388"/>
            <a:ext cx="10448365" cy="3227294"/>
          </a:xfrm>
        </p:spPr>
        <p:txBody>
          <a:bodyPr>
            <a:noAutofit/>
          </a:bodyPr>
          <a:lstStyle/>
          <a:p>
            <a:pPr algn="just"/>
            <a:r>
              <a:rPr lang="ru-RU" sz="2600" smtClean="0">
                <a:latin typeface="Bookman Old Style" panose="02050604050505020204" pitchFamily="18" charset="0"/>
              </a:rPr>
              <a:t>Жолдар мен өткелдер, құрылыстар мен аулалар, көшелер мен алаңдар, құмдар, жыралар, мұздықтар алып жатқан жерлер, пайдалы қазбаларды игеру кезінде бұзылған жерлер, көшкіндер, шөгінділер, сазды және қиыршық тасты беттер, қиыршық тастар алып жатқан жерлер және ауыл шаруашылығында пайдаланылмайтын өзге де жерлер жеке ескеріледі. </a:t>
            </a:r>
            <a:br>
              <a:rPr lang="ru-RU" sz="2600" smtClean="0">
                <a:latin typeface="Bookman Old Style" panose="02050604050505020204" pitchFamily="18" charset="0"/>
              </a:rPr>
            </a:br>
            <a:r>
              <a:rPr lang="ru-RU" sz="2600" smtClean="0">
                <a:latin typeface="Bookman Old Style" panose="02050604050505020204" pitchFamily="18" charset="0"/>
              </a:rPr>
              <a:t>Суармалы және құрғатылған жерлердегі алқаптар ерекше шаруашылық құндылыққа ие.</a:t>
            </a:r>
            <a:endParaRPr lang="ru-RU" sz="2600">
              <a:latin typeface="Bookman Old Style" panose="02050604050505020204" pitchFamily="18" charset="0"/>
            </a:endParaRPr>
          </a:p>
        </p:txBody>
      </p:sp>
    </p:spTree>
    <p:extLst>
      <p:ext uri="{BB962C8B-B14F-4D97-AF65-F5344CB8AC3E}">
        <p14:creationId xmlns:p14="http://schemas.microsoft.com/office/powerpoint/2010/main" val="257730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799" y="968188"/>
            <a:ext cx="10448365" cy="4518212"/>
          </a:xfrm>
        </p:spPr>
        <p:txBody>
          <a:bodyPr>
            <a:noAutofit/>
          </a:bodyPr>
          <a:lstStyle/>
          <a:p>
            <a:pPr algn="just"/>
            <a:r>
              <a:rPr lang="ru-RU" sz="2600" smtClean="0">
                <a:latin typeface="Bookman Old Style" panose="02050604050505020204" pitchFamily="18" charset="0"/>
              </a:rPr>
              <a:t>Жерді есепке алу кезіндегі ең маңызды және күрделі мәселе-жердің сапасын табиғи ресурс ретінде және өндіріс құралы ретінде анықтау және белгілеу, бұл, ең алдымен, жердің мәнін толық білдіретін топырақ бойынша жіктеуді қажет етеді. Топырақ негізінен шығу тегі мен дамуы бойынша ерекшеленеді. Сондықтан, жерді есепке алу кезінде топырақтың белгілі бір тобы және жердің жіктелуі қолданылады. Топырақтың сапасын сипаттау үшін топырақ сорттарының алуан түрлілігіне байланысты топырақты есепке алу кезінде олар әр табиғи-экономикалық аймақтың топырақ жамылғысына тән топтарға біріктіріледі. Барлығы шамасымен 350 топырақ тобы бар.</a:t>
            </a:r>
            <a:endParaRPr lang="ru-RU" sz="2600">
              <a:latin typeface="Bookman Old Style" panose="02050604050505020204" pitchFamily="18" charset="0"/>
            </a:endParaRPr>
          </a:p>
        </p:txBody>
      </p:sp>
    </p:spTree>
    <p:extLst>
      <p:ext uri="{BB962C8B-B14F-4D97-AF65-F5344CB8AC3E}">
        <p14:creationId xmlns:p14="http://schemas.microsoft.com/office/powerpoint/2010/main" val="2881779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799" y="968188"/>
            <a:ext cx="10448365" cy="4518212"/>
          </a:xfrm>
        </p:spPr>
        <p:txBody>
          <a:bodyPr>
            <a:noAutofit/>
          </a:bodyPr>
          <a:lstStyle/>
          <a:p>
            <a:pPr algn="just"/>
            <a:r>
              <a:rPr lang="ru-RU" sz="2600" smtClean="0">
                <a:latin typeface="Bookman Old Style" panose="02050604050505020204" pitchFamily="18" charset="0"/>
              </a:rPr>
              <a:t>Топырақтың қасиеттеріне байланысты топтар кіші топтарға бөлінеді: </a:t>
            </a:r>
            <a:br>
              <a:rPr lang="ru-RU" sz="2600" smtClean="0">
                <a:latin typeface="Bookman Old Style" panose="02050604050505020204" pitchFamily="18" charset="0"/>
              </a:rPr>
            </a:br>
            <a:r>
              <a:rPr lang="ru-RU" sz="2600" smtClean="0">
                <a:latin typeface="Bookman Old Style" panose="02050604050505020204" pitchFamily="18" charset="0"/>
              </a:rPr>
              <a:t>- </a:t>
            </a:r>
            <a:r>
              <a:rPr lang="ru-RU" sz="2600" b="1" i="1" smtClean="0">
                <a:latin typeface="Bookman Old Style" panose="02050604050505020204" pitchFamily="18" charset="0"/>
              </a:rPr>
              <a:t>механикалық құрамы </a:t>
            </a:r>
            <a:r>
              <a:rPr lang="ru-RU" sz="2600" smtClean="0">
                <a:latin typeface="Bookman Old Style" panose="02050604050505020204" pitchFamily="18" charset="0"/>
              </a:rPr>
              <a:t>бойынша 6 кіші топқа (сазды және ауыр сазды, сазды, жеңіл сазды, құмайт және құмды); </a:t>
            </a:r>
            <a:br>
              <a:rPr lang="ru-RU" sz="2600" smtClean="0">
                <a:latin typeface="Bookman Old Style" panose="02050604050505020204" pitchFamily="18" charset="0"/>
              </a:rPr>
            </a:br>
            <a:r>
              <a:rPr lang="ru-RU" sz="2600" smtClean="0">
                <a:latin typeface="Bookman Old Style" panose="02050604050505020204" pitchFamily="18" charset="0"/>
              </a:rPr>
              <a:t>- </a:t>
            </a:r>
            <a:r>
              <a:rPr lang="ru-RU" sz="2600" b="1" i="1" smtClean="0">
                <a:latin typeface="Bookman Old Style" panose="02050604050505020204" pitchFamily="18" charset="0"/>
              </a:rPr>
              <a:t>тасты дәрежесі </a:t>
            </a:r>
            <a:r>
              <a:rPr lang="ru-RU" sz="2600" smtClean="0">
                <a:latin typeface="Bookman Old Style" panose="02050604050505020204" pitchFamily="18" charset="0"/>
              </a:rPr>
              <a:t>бойынша 4 кіші топқа (аз тасты, орташа тасты, көп тасты және өте тасты); </a:t>
            </a:r>
            <a:br>
              <a:rPr lang="ru-RU" sz="2600" smtClean="0">
                <a:latin typeface="Bookman Old Style" panose="02050604050505020204" pitchFamily="18" charset="0"/>
              </a:rPr>
            </a:br>
            <a:r>
              <a:rPr lang="ru-RU" sz="2600" smtClean="0">
                <a:latin typeface="Bookman Old Style" panose="02050604050505020204" pitchFamily="18" charset="0"/>
              </a:rPr>
              <a:t>- </a:t>
            </a:r>
            <a:r>
              <a:rPr lang="ru-RU" sz="2600" b="1" i="1" smtClean="0">
                <a:latin typeface="Bookman Old Style" panose="02050604050505020204" pitchFamily="18" charset="0"/>
              </a:rPr>
              <a:t>жердің беткейлері </a:t>
            </a:r>
            <a:r>
              <a:rPr lang="ru-RU" sz="2600" smtClean="0">
                <a:latin typeface="Bookman Old Style" panose="02050604050505020204" pitchFamily="18" charset="0"/>
              </a:rPr>
              <a:t>бойынша 4 кіші топқа (жазық беткейлер 5°-тан 8-10° - қа дейін; көлбеу-тік беткейлер 10° - тан 12-15° - қа дейін); </a:t>
            </a:r>
            <a:br>
              <a:rPr lang="ru-RU" sz="2600" smtClean="0">
                <a:latin typeface="Bookman Old Style" panose="02050604050505020204" pitchFamily="18" charset="0"/>
              </a:rPr>
            </a:br>
            <a:r>
              <a:rPr lang="ru-RU" sz="2600" smtClean="0">
                <a:latin typeface="Bookman Old Style" panose="02050604050505020204" pitchFamily="18" charset="0"/>
              </a:rPr>
              <a:t>- </a:t>
            </a:r>
            <a:r>
              <a:rPr lang="ru-RU" sz="2600" b="1" i="1" smtClean="0">
                <a:latin typeface="Bookman Old Style" panose="02050604050505020204" pitchFamily="18" charset="0"/>
              </a:rPr>
              <a:t>эрозияға және дефляцияға ұшырау, батпақтану, тұздану, сортаңдану</a:t>
            </a:r>
            <a:r>
              <a:rPr lang="ru-RU" sz="2600" smtClean="0">
                <a:latin typeface="Bookman Old Style" panose="02050604050505020204" pitchFamily="18" charset="0"/>
              </a:rPr>
              <a:t> бойынша 3 кіші топқа (әлсіз, орташа, қатты).</a:t>
            </a:r>
            <a:endParaRPr lang="ru-RU" sz="2600">
              <a:latin typeface="Bookman Old Style" panose="02050604050505020204" pitchFamily="18" charset="0"/>
            </a:endParaRPr>
          </a:p>
        </p:txBody>
      </p:sp>
    </p:spTree>
    <p:extLst>
      <p:ext uri="{BB962C8B-B14F-4D97-AF65-F5344CB8AC3E}">
        <p14:creationId xmlns:p14="http://schemas.microsoft.com/office/powerpoint/2010/main" val="3789411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3034" y="1532965"/>
            <a:ext cx="10448365" cy="3200400"/>
          </a:xfrm>
        </p:spPr>
        <p:txBody>
          <a:bodyPr>
            <a:noAutofit/>
          </a:bodyPr>
          <a:lstStyle/>
          <a:p>
            <a:pPr algn="just"/>
            <a:r>
              <a:rPr lang="ru-RU" sz="2600" smtClean="0">
                <a:latin typeface="Bookman Old Style" panose="02050604050505020204" pitchFamily="18" charset="0"/>
              </a:rPr>
              <a:t>Өндіріс құралы ретінде жердің сапасы тек топырақтармен ғана емес, сонымен қатар басқа да табиғи факторлармен (климат, жер бедері және т.б.), сондай-ақ адамның экономикалық белсенділігімен де анықталады. Сондықтан, жер сапасын есепке алу кезінде жер қорының құрамына арнайы санаттар, аймақтық типтер, класстар, кіші класстар және жер түрлері бөлінеді.</a:t>
            </a:r>
            <a:endParaRPr lang="ru-RU" sz="2600">
              <a:latin typeface="Bookman Old Style" panose="02050604050505020204" pitchFamily="18" charset="0"/>
            </a:endParaRPr>
          </a:p>
        </p:txBody>
      </p:sp>
    </p:spTree>
    <p:extLst>
      <p:ext uri="{BB962C8B-B14F-4D97-AF65-F5344CB8AC3E}">
        <p14:creationId xmlns:p14="http://schemas.microsoft.com/office/powerpoint/2010/main" val="1988423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3034" y="900954"/>
            <a:ext cx="10448365" cy="4935070"/>
          </a:xfrm>
        </p:spPr>
        <p:txBody>
          <a:bodyPr>
            <a:noAutofit/>
          </a:bodyPr>
          <a:lstStyle/>
          <a:p>
            <a:pPr algn="just"/>
            <a:r>
              <a:rPr lang="ru-RU" sz="2600" smtClean="0">
                <a:latin typeface="Bookman Old Style" panose="02050604050505020204" pitchFamily="18" charset="0"/>
              </a:rPr>
              <a:t>Жердің сапасы бойынша келесідей түрлерге бөлуге болады: </a:t>
            </a:r>
            <a:br>
              <a:rPr lang="ru-RU" sz="2600" smtClean="0">
                <a:latin typeface="Bookman Old Style" panose="02050604050505020204" pitchFamily="18" charset="0"/>
              </a:rPr>
            </a:br>
            <a:r>
              <a:rPr lang="ru-RU" sz="2600" smtClean="0">
                <a:latin typeface="Bookman Old Style" panose="02050604050505020204" pitchFamily="18" charset="0"/>
              </a:rPr>
              <a:t>1. Негізінен егістік маңызы бар жерлер; </a:t>
            </a:r>
            <a:br>
              <a:rPr lang="ru-RU" sz="2600" smtClean="0">
                <a:latin typeface="Bookman Old Style" panose="02050604050505020204" pitchFamily="18" charset="0"/>
              </a:rPr>
            </a:br>
            <a:r>
              <a:rPr lang="ru-RU" sz="2600" smtClean="0">
                <a:latin typeface="Bookman Old Style" panose="02050604050505020204" pitchFamily="18" charset="0"/>
              </a:rPr>
              <a:t>2. Негізінен шабындық маңызы бар жерлер; </a:t>
            </a:r>
            <a:br>
              <a:rPr lang="ru-RU" sz="2600" smtClean="0">
                <a:latin typeface="Bookman Old Style" panose="02050604050505020204" pitchFamily="18" charset="0"/>
              </a:rPr>
            </a:br>
            <a:r>
              <a:rPr lang="ru-RU" sz="2600" smtClean="0">
                <a:latin typeface="Bookman Old Style" panose="02050604050505020204" pitchFamily="18" charset="0"/>
              </a:rPr>
              <a:t>3. Мелиорациядан кейін шабындық және егістік үшін пайдаланылуы мүмкін жайылымдық жерлер; </a:t>
            </a:r>
            <a:br>
              <a:rPr lang="ru-RU" sz="2600" smtClean="0">
                <a:latin typeface="Bookman Old Style" panose="02050604050505020204" pitchFamily="18" charset="0"/>
              </a:rPr>
            </a:br>
            <a:r>
              <a:rPr lang="ru-RU" sz="2600" smtClean="0">
                <a:latin typeface="Bookman Old Style" panose="02050604050505020204" pitchFamily="18" charset="0"/>
              </a:rPr>
              <a:t>4. Жергілікті мелиорациядан кейін ғана ауыл шаруашылығы алқаптары үшін пайдаланылуы мүмкін мелиорациялық қордың жерлері; </a:t>
            </a:r>
            <a:br>
              <a:rPr lang="ru-RU" sz="2600" smtClean="0">
                <a:latin typeface="Bookman Old Style" panose="02050604050505020204" pitchFamily="18" charset="0"/>
              </a:rPr>
            </a:br>
            <a:r>
              <a:rPr lang="ru-RU" sz="2600" smtClean="0">
                <a:latin typeface="Bookman Old Style" panose="02050604050505020204" pitchFamily="18" charset="0"/>
              </a:rPr>
              <a:t>5. Ауыл шаруашылығы алқаптары үшін аз жарамды жерлер; 6. Ауыл шаруашылығы алқаптарына жарамсыз жерлер; </a:t>
            </a:r>
            <a:br>
              <a:rPr lang="ru-RU" sz="2600" smtClean="0">
                <a:latin typeface="Bookman Old Style" panose="02050604050505020204" pitchFamily="18" charset="0"/>
              </a:rPr>
            </a:br>
            <a:r>
              <a:rPr lang="ru-RU" sz="2600" smtClean="0">
                <a:latin typeface="Bookman Old Style" panose="02050604050505020204" pitchFamily="18" charset="0"/>
              </a:rPr>
              <a:t>7. Бұзылған жерлер.</a:t>
            </a:r>
            <a:endParaRPr lang="ru-RU" sz="2600">
              <a:latin typeface="Bookman Old Style" panose="02050604050505020204" pitchFamily="18" charset="0"/>
            </a:endParaRPr>
          </a:p>
        </p:txBody>
      </p:sp>
    </p:spTree>
    <p:extLst>
      <p:ext uri="{BB962C8B-B14F-4D97-AF65-F5344CB8AC3E}">
        <p14:creationId xmlns:p14="http://schemas.microsoft.com/office/powerpoint/2010/main" val="312401527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TotalTime>
  <Words>552</Words>
  <Application>Microsoft Office PowerPoint</Application>
  <PresentationFormat>Широкоэкранный</PresentationFormat>
  <Paragraphs>11</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Bookman Old Style</vt:lpstr>
      <vt:lpstr>Calibri</vt:lpstr>
      <vt:lpstr>Calibri Light</vt:lpstr>
      <vt:lpstr>Тема Office</vt:lpstr>
      <vt:lpstr>Жердің сандық және сапалық есебі</vt:lpstr>
      <vt:lpstr>Қажетті жер-кадастрлық ақпаратты жерді зерттеудің әр түрлі материалдары қамтамасыз етеді, олардың міндеті жер алқаптарының нақты жағдайын анықтау және болашақта оларды неғұрлым қарқынды пайдалану мүмкіндігін анықтау болып табылады. Тексерулер екі түрге бөлінеді: агрошаруашылық және арнайы.  Агрошаруашылық зерттеулер сыртқы белгілері және шаруашылық пайдалану деректері бойынша жердің сапалық жай-күйі туралы қажетті мәліметтер алуды қамтамасыз етеді. Жерді пайдалануды тексеру кезінде әрбір жер учаскесіне топырақтың түрі, механикалық құрамы, қарашірік қабатының тереңдігі, қышқылдық дәрежесі, тастармен ластануы, ылғалдығы, жер асты суларының деңгейі, эрозияға ұшырау, беткейлердің көлбеуі, машина-трактормен өңдеуге жарамдылығы және топырақ құнарлылығының дәрежесін және жерді неғұрлым ұтымды пайдалану мүмкіндігін айқындайтын басқа да көрсеткіштер бойынша сипаттама беріледі.</vt:lpstr>
      <vt:lpstr>Алайда, агрошаруашылық зерттеулер жерді пайдаланудың толық сипаттамасын бермейді, сондықтан агрошаруашылықтан басқа, топырақтық, агрохимиялық, мелиоративтік және геоботаникалық жерлерді арнайы зерттеу жүргізіледі. Топырақтық зерттеу топырақтың негізгі табиғи қасиеттері бойынша содан кейін оларды бағалау кезінде пайдаланылатын сандық көрсеткіштерді алу мақсатында жүргізіледі. Топырақты зерттеу көрсеткіштері далалық және зертханалық талдаулар нәтижесінде алынады. Агрохимиялық зерттеулер топырақтың қоректік заттармен қамтамасыз етілуіне сипаттама береді. Жер асты суларының тереңдігі және олардың ылғалдану дәрежесі бойынша жерді сипаттау үшін мелиорациялық зерттеулер жүргізіледі. Геоботаникалық зерттеулер табиғи жем-шөп алқаптарының құрамы мен сапасы бойынша сипаттамасын қамтамасыз етеді. Бұл ретте жем-шөп алқаптарының типтерін жіктеу жүргізіледі, жем-шөп сипаттамасы беріледі және т. б.</vt:lpstr>
      <vt:lpstr>Жер көлемін есепке алу кезінде жер қорының жалпы алаңын, жер санаттарын, әкімшілік бірліктердің аумақтарын, жер пайдалану мен жер иеліктерін анықтап қана қоймай, мелиорацияланатын жерлердің алаңдары, алқаптардың түрлері мен кіші түрлері туралы мәліметтер алады. Жерді есепке алу электрондық-графикалық тәсілмен және жердің қолданыстағы сыныптамасына сәйкес анықталған қатерсіз жоспарлы-картографиялық материалдардағы және ағымдағы деректердегі жер алқаптарының нақты мөлшері мен жай-күйі бойынша жүргізілетіні маңызды болып табылады. Жер қорының барлық жерлері жер түрлеріне (ауылшаруашылық және ауылшаруашылық емес жерлер), жер түрлері мен кіші түрлеріне бөлінеді.</vt:lpstr>
      <vt:lpstr>Егістік жерлерге мелиорацияланған егістік және мелиорацияланбаған егістік сияқты түрлері кіреді. Әрбір түр мынадай кіші түрлерді қамтиды: таза егістік, тасты егістік жер; тұзды және сортаң егістік; су, жел және ирригациялық эрозияға ұшыраған егістік жер; бұталармен толып кеткен егістік жер; суланған және батпақты егістік және т.б., Көпжылдық екпелер суарылмайтын көпжылдық екпелер және суармалы көпжылдық екпелер сияқты түрлерді қамтиды. Кіші түрлері: бақтар, жүзімдіктер, жидектер, жеміс питомниктері, плантациялар (дәрілік, гүлді, сәндік, арнайы техникалық дақылдар және т.б.).</vt:lpstr>
      <vt:lpstr>Шабындықтардың түрлері: су басқан, құрғақ, батпақты. Шабындықтардың кіші түрлеріне таза, мәдени, түбегейлі жақсартылған, бұталы, зиянды, жеуге болмайтын және улы өсімдіктер өсетін шабындықтар жатады.  Жайылымдар су басқан, құрғақ және батпақты болып бөлінеді. Жайылымдардың кіші түрлері - мәдени жайылымдар, түбегейлі және жер үсті жақсартылған жайылымдар, таза, бұталы, зиянды және улы шөптермен ластанған. Әсіресе таулы жайылымдар, суландырылған, қысқы жайылымдар ескеріледі.  Тыңайған жерлер егістік жер сияқты түрлерге бөлінеді. </vt:lpstr>
      <vt:lpstr>Жолдар мен өткелдер, құрылыстар мен аулалар, көшелер мен алаңдар, құмдар, жыралар, мұздықтар алып жатқан жерлер, пайдалы қазбаларды игеру кезінде бұзылған жерлер, көшкіндер, шөгінділер, сазды және қиыршық тасты беттер, қиыршық тастар алып жатқан жерлер және ауыл шаруашылығында пайдаланылмайтын өзге де жерлер жеке ескеріледі.  Суармалы және құрғатылған жерлердегі алқаптар ерекше шаруашылық құндылыққа ие.</vt:lpstr>
      <vt:lpstr>Жерді есепке алу кезіндегі ең маңызды және күрделі мәселе-жердің сапасын табиғи ресурс ретінде және өндіріс құралы ретінде анықтау және белгілеу, бұл, ең алдымен, жердің мәнін толық білдіретін топырақ бойынша жіктеуді қажет етеді. Топырақ негізінен шығу тегі мен дамуы бойынша ерекшеленеді. Сондықтан, жерді есепке алу кезінде топырақтың белгілі бір тобы және жердің жіктелуі қолданылады. Топырақтың сапасын сипаттау үшін топырақ сорттарының алуан түрлілігіне байланысты топырақты есепке алу кезінде олар әр табиғи-экономикалық аймақтың топырақ жамылғысына тән топтарға біріктіріледі. Барлығы шамасымен 350 топырақ тобы бар.</vt:lpstr>
      <vt:lpstr>Топырақтың қасиеттеріне байланысты топтар кіші топтарға бөлінеді:  - механикалық құрамы бойынша 6 кіші топқа (сазды және ауыр сазды, сазды, жеңіл сазды, құмайт және құмды);  - тасты дәрежесі бойынша 4 кіші топқа (аз тасты, орташа тасты, көп тасты және өте тасты);  - жердің беткейлері бойынша 4 кіші топқа (жазық беткейлер 5°-тан 8-10° - қа дейін; көлбеу-тік беткейлер 10° - тан 12-15° - қа дейін);  - эрозияға және дефляцияға ұшырау, батпақтану, тұздану, сортаңдану бойынша 3 кіші топқа (әлсіз, орташа, қатты).</vt:lpstr>
      <vt:lpstr>Өндіріс құралы ретінде жердің сапасы тек топырақтармен ғана емес, сонымен қатар басқа да табиғи факторлармен (климат, жер бедері және т.б.), сондай-ақ адамның экономикалық белсенділігімен де анықталады. Сондықтан, жер сапасын есепке алу кезінде жер қорының құрамына арнайы санаттар, аймақтық типтер, класстар, кіші класстар және жер түрлері бөлінеді.</vt:lpstr>
      <vt:lpstr>Жердің сапасы бойынша келесідей түрлерге бөлуге болады:  1. Негізінен егістік маңызы бар жерлер;  2. Негізінен шабындық маңызы бар жерлер;  3. Мелиорациядан кейін шабындық және егістік үшін пайдаланылуы мүмкін жайылымдық жерлер;  4. Жергілікті мелиорациядан кейін ғана ауыл шаруашылығы алқаптары үшін пайдаланылуы мүмкін мелиорациялық қордың жерлері;  5. Ауыл шаруашылығы алқаптары үшін аз жарамды жерлер; 6. Ауыл шаруашылығы алқаптарына жарамсыз жерлер;  7. Бұзылған жерлер.</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Жердің сандық және сапалық есебі</dc:title>
  <dc:creator>RePack by Diakov</dc:creator>
  <cp:lastModifiedBy>RePack by Diakov</cp:lastModifiedBy>
  <cp:revision>10</cp:revision>
  <dcterms:created xsi:type="dcterms:W3CDTF">2021-03-03T05:25:07Z</dcterms:created>
  <dcterms:modified xsi:type="dcterms:W3CDTF">2021-03-03T06:55:50Z</dcterms:modified>
</cp:coreProperties>
</file>